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8C79D-49EE-4D4B-A472-8A75113AF06D}" type="datetimeFigureOut">
              <a:rPr lang="en-US" smtClean="0"/>
              <a:t>4/26/2012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7A17A-23C2-49C5-8472-6B6104FBB51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771343-FC07-405B-AB01-FBCC1DCDD6E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71343-FC07-405B-AB01-FBCC1DCDD6E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71343-FC07-405B-AB01-FBCC1DCDD6E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771343-FC07-405B-AB01-FBCC1DCDD6E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771343-FC07-405B-AB01-FBCC1DCDD6E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771343-FC07-405B-AB01-FBCC1DCDD6E8}"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771343-FC07-405B-AB01-FBCC1DCDD6E8}"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771343-FC07-405B-AB01-FBCC1DCDD6E8}"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1343-FC07-405B-AB01-FBCC1DCDD6E8}"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1343-FC07-405B-AB01-FBCC1DCDD6E8}"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771343-FC07-405B-AB01-FBCC1DCDD6E8}"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10619C-B6DF-4F59-A626-E36554C65C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71343-FC07-405B-AB01-FBCC1DCDD6E8}" type="datetimeFigureOut">
              <a:rPr lang="en-US" smtClean="0"/>
              <a:pPr/>
              <a:t>4/26/2012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0619C-B6DF-4F59-A626-E36554C65C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981200"/>
            <a:ext cx="8382000" cy="2308324"/>
          </a:xfrm>
          <a:prstGeom prst="rect">
            <a:avLst/>
          </a:prstGeom>
          <a:noFill/>
        </p:spPr>
        <p:txBody>
          <a:bodyPr wrap="square" lIns="91440" tIns="45720" rIns="91440" bIns="45720">
            <a:spAutoFit/>
            <a:scene3d>
              <a:camera prst="obliqueBottomLeft"/>
              <a:lightRig rig="threePt" dir="t"/>
            </a:scene3d>
          </a:bodyPr>
          <a:lstStyle/>
          <a:p>
            <a:pPr algn="ctr"/>
            <a:r>
              <a:rPr lang="en-US" sz="7200" b="1" cap="all" spc="0"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Hands on Activity</a:t>
            </a:r>
          </a:p>
          <a:p>
            <a:pPr algn="ctr"/>
            <a:r>
              <a:rPr lang="en-US" sz="7200" b="1" cap="all" dirty="0" smtClean="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Volume</a:t>
            </a:r>
            <a:endParaRPr lang="en-US" sz="7200" b="1" cap="all" spc="0" dirty="0">
              <a:ln w="9000" cmpd="sng">
                <a:solidFill>
                  <a:srgbClr val="FFFF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0" y="5638800"/>
            <a:ext cx="6096000" cy="769441"/>
          </a:xfrm>
          <a:prstGeom prst="rect">
            <a:avLst/>
          </a:prstGeom>
          <a:noFill/>
        </p:spPr>
        <p:txBody>
          <a:bodyPr wrap="square" rtlCol="0">
            <a:spAutoFit/>
          </a:bodyPr>
          <a:lstStyle/>
          <a:p>
            <a:r>
              <a:rPr lang="en-US" sz="4400" dirty="0" smtClean="0">
                <a:solidFill>
                  <a:schemeClr val="bg2">
                    <a:lumMod val="10000"/>
                  </a:schemeClr>
                </a:solidFill>
              </a:rPr>
              <a:t>By Theresa Dabroski</a:t>
            </a:r>
            <a:endParaRPr lang="en-US" sz="44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tx1">
                    <a:lumMod val="95000"/>
                    <a:lumOff val="5000"/>
                  </a:schemeClr>
                </a:solidFill>
              </a:rPr>
              <a:t>Step 1</a:t>
            </a:r>
            <a:endParaRPr lang="en-US" sz="6600" dirty="0">
              <a:solidFill>
                <a:schemeClr val="tx1">
                  <a:lumMod val="95000"/>
                  <a:lumOff val="5000"/>
                </a:schemeClr>
              </a:solidFill>
            </a:endParaRPr>
          </a:p>
        </p:txBody>
      </p:sp>
      <p:pic>
        <p:nvPicPr>
          <p:cNvPr id="4" name="Content Placeholder 3" descr="Random and duplicates 167.JPG"/>
          <p:cNvPicPr>
            <a:picLocks noGrp="1" noChangeAspect="1"/>
          </p:cNvPicPr>
          <p:nvPr>
            <p:ph idx="1"/>
          </p:nvPr>
        </p:nvPicPr>
        <p:blipFill>
          <a:blip r:embed="rId2" cstate="print"/>
          <a:stretch>
            <a:fillRect/>
          </a:stretch>
        </p:blipFill>
        <p:spPr>
          <a:xfrm>
            <a:off x="0" y="1524000"/>
            <a:ext cx="3352800" cy="2514600"/>
          </a:xfrm>
        </p:spPr>
      </p:pic>
      <p:sp>
        <p:nvSpPr>
          <p:cNvPr id="7" name="TextBox 6"/>
          <p:cNvSpPr txBox="1"/>
          <p:nvPr/>
        </p:nvSpPr>
        <p:spPr>
          <a:xfrm>
            <a:off x="3429000" y="1524000"/>
            <a:ext cx="5562600" cy="3046988"/>
          </a:xfrm>
          <a:prstGeom prst="rect">
            <a:avLst/>
          </a:prstGeom>
          <a:noFill/>
        </p:spPr>
        <p:txBody>
          <a:bodyPr wrap="square" rtlCol="0">
            <a:spAutoFit/>
          </a:bodyPr>
          <a:lstStyle/>
          <a:p>
            <a:r>
              <a:rPr lang="en-US" dirty="0" smtClean="0"/>
              <a:t>The measuring cup is a cylinder so the volume formula is:</a:t>
            </a:r>
          </a:p>
          <a:p>
            <a:r>
              <a:rPr lang="en-US" sz="2400" dirty="0"/>
              <a:t>V= </a:t>
            </a:r>
            <a:r>
              <a:rPr lang="en-US" sz="2400" dirty="0">
                <a:sym typeface="Symbol"/>
              </a:rPr>
              <a:t></a:t>
            </a:r>
            <a:r>
              <a:rPr lang="en-US" sz="2400" dirty="0" smtClean="0"/>
              <a:t>r</a:t>
            </a:r>
            <a:r>
              <a:rPr lang="en-US" sz="2400" baseline="30000" dirty="0" smtClean="0"/>
              <a:t>2</a:t>
            </a:r>
            <a:r>
              <a:rPr lang="en-US" sz="2400" dirty="0" smtClean="0"/>
              <a:t>h, </a:t>
            </a:r>
            <a:r>
              <a:rPr lang="en-US" dirty="0" smtClean="0"/>
              <a:t>therefore we have to find the radius and height of the measuring cup.</a:t>
            </a:r>
          </a:p>
          <a:p>
            <a:endParaRPr lang="en-US" sz="2400" dirty="0"/>
          </a:p>
          <a:p>
            <a:r>
              <a:rPr lang="en-US" dirty="0" smtClean="0"/>
              <a:t>The most accurate way to find the radius is to measure the circumference, plug that value into the circumference formula, solve for the diameter, then divide that in half to get the radius.</a:t>
            </a:r>
          </a:p>
          <a:p>
            <a:r>
              <a:rPr lang="en-US" dirty="0" smtClean="0"/>
              <a:t>We just have to use the ruler to measure the height. </a:t>
            </a:r>
            <a:endParaRPr lang="en-US" dirty="0"/>
          </a:p>
          <a:p>
            <a:endParaRPr lang="en-US" dirty="0"/>
          </a:p>
        </p:txBody>
      </p:sp>
      <p:sp>
        <p:nvSpPr>
          <p:cNvPr id="8" name="TextBox 7"/>
          <p:cNvSpPr txBox="1"/>
          <p:nvPr/>
        </p:nvSpPr>
        <p:spPr>
          <a:xfrm>
            <a:off x="152400" y="4419600"/>
            <a:ext cx="1447800" cy="2092881"/>
          </a:xfrm>
          <a:prstGeom prst="rect">
            <a:avLst/>
          </a:prstGeom>
          <a:noFill/>
        </p:spPr>
        <p:txBody>
          <a:bodyPr wrap="square" rtlCol="0">
            <a:spAutoFit/>
          </a:bodyPr>
          <a:lstStyle/>
          <a:p>
            <a:r>
              <a:rPr lang="en-US" sz="2800" dirty="0" smtClean="0"/>
              <a:t>C = </a:t>
            </a:r>
            <a:r>
              <a:rPr lang="en-US" sz="2800" dirty="0">
                <a:sym typeface="Symbol"/>
              </a:rPr>
              <a:t></a:t>
            </a:r>
            <a:r>
              <a:rPr lang="en-US" sz="2800" dirty="0" smtClean="0"/>
              <a:t>d</a:t>
            </a:r>
          </a:p>
          <a:p>
            <a:r>
              <a:rPr lang="en-US" sz="2800" dirty="0" smtClean="0"/>
              <a:t>8.5 = </a:t>
            </a:r>
            <a:r>
              <a:rPr lang="en-US" sz="2800" dirty="0">
                <a:sym typeface="Symbol"/>
              </a:rPr>
              <a:t></a:t>
            </a:r>
            <a:r>
              <a:rPr lang="en-US" sz="2800" dirty="0" smtClean="0"/>
              <a:t>d</a:t>
            </a:r>
          </a:p>
          <a:p>
            <a:r>
              <a:rPr lang="en-US" sz="2800" dirty="0" smtClean="0"/>
              <a:t>3.0 </a:t>
            </a:r>
            <a:r>
              <a:rPr lang="en-US" sz="2800" dirty="0">
                <a:sym typeface="Symbol"/>
              </a:rPr>
              <a:t></a:t>
            </a:r>
            <a:r>
              <a:rPr lang="en-US" sz="2800" dirty="0" smtClean="0"/>
              <a:t> d</a:t>
            </a:r>
          </a:p>
          <a:p>
            <a:r>
              <a:rPr lang="en-US" sz="2800" dirty="0" smtClean="0"/>
              <a:t>1.5 </a:t>
            </a:r>
            <a:r>
              <a:rPr lang="en-US" sz="2800" dirty="0">
                <a:sym typeface="Symbol"/>
              </a:rPr>
              <a:t></a:t>
            </a:r>
            <a:r>
              <a:rPr lang="en-US" sz="2800" dirty="0" smtClean="0"/>
              <a:t> r</a:t>
            </a:r>
          </a:p>
          <a:p>
            <a:endParaRPr lang="en-US" dirty="0"/>
          </a:p>
        </p:txBody>
      </p:sp>
      <p:sp>
        <p:nvSpPr>
          <p:cNvPr id="10" name="TextBox 9"/>
          <p:cNvSpPr txBox="1"/>
          <p:nvPr/>
        </p:nvSpPr>
        <p:spPr>
          <a:xfrm>
            <a:off x="1676400" y="5750004"/>
            <a:ext cx="1600200" cy="1107996"/>
          </a:xfrm>
          <a:prstGeom prst="rect">
            <a:avLst/>
          </a:prstGeom>
          <a:noFill/>
        </p:spPr>
        <p:txBody>
          <a:bodyPr wrap="square" rtlCol="0">
            <a:spAutoFit/>
          </a:bodyPr>
          <a:lstStyle/>
          <a:p>
            <a:r>
              <a:rPr lang="en-US" sz="2400" dirty="0" smtClean="0"/>
              <a:t>r </a:t>
            </a:r>
            <a:r>
              <a:rPr lang="en-US" sz="2400" dirty="0">
                <a:sym typeface="Symbol"/>
              </a:rPr>
              <a:t></a:t>
            </a:r>
            <a:r>
              <a:rPr lang="en-US" sz="2400" dirty="0" smtClean="0"/>
              <a:t> 1.5</a:t>
            </a:r>
          </a:p>
          <a:p>
            <a:r>
              <a:rPr lang="en-US" sz="2400" dirty="0" smtClean="0"/>
              <a:t>h </a:t>
            </a:r>
            <a:r>
              <a:rPr lang="en-US" sz="2400" dirty="0">
                <a:sym typeface="Symbol"/>
              </a:rPr>
              <a:t></a:t>
            </a:r>
            <a:r>
              <a:rPr lang="en-US" sz="2400" dirty="0" smtClean="0"/>
              <a:t> 1.5</a:t>
            </a:r>
          </a:p>
          <a:p>
            <a:endParaRPr lang="en-US" dirty="0"/>
          </a:p>
        </p:txBody>
      </p:sp>
      <p:sp>
        <p:nvSpPr>
          <p:cNvPr id="11" name="TextBox 10"/>
          <p:cNvSpPr txBox="1"/>
          <p:nvPr/>
        </p:nvSpPr>
        <p:spPr>
          <a:xfrm>
            <a:off x="3276600" y="4572000"/>
            <a:ext cx="2895600" cy="2092881"/>
          </a:xfrm>
          <a:prstGeom prst="rect">
            <a:avLst/>
          </a:prstGeom>
          <a:noFill/>
        </p:spPr>
        <p:txBody>
          <a:bodyPr wrap="square" rtlCol="0">
            <a:spAutoFit/>
          </a:bodyPr>
          <a:lstStyle/>
          <a:p>
            <a:r>
              <a:rPr lang="en-US" sz="2800" dirty="0" smtClean="0"/>
              <a:t>V= </a:t>
            </a:r>
            <a:r>
              <a:rPr lang="en-US" sz="2800" dirty="0">
                <a:sym typeface="Symbol"/>
              </a:rPr>
              <a:t></a:t>
            </a:r>
            <a:r>
              <a:rPr lang="en-US" sz="2800" dirty="0" smtClean="0"/>
              <a:t>r</a:t>
            </a:r>
            <a:r>
              <a:rPr lang="en-US" sz="2800" baseline="30000" dirty="0" smtClean="0"/>
              <a:t>2</a:t>
            </a:r>
            <a:r>
              <a:rPr lang="en-US" sz="2800" dirty="0" smtClean="0"/>
              <a:t>h</a:t>
            </a:r>
          </a:p>
          <a:p>
            <a:r>
              <a:rPr lang="en-US" sz="2800" dirty="0" smtClean="0"/>
              <a:t>V = </a:t>
            </a:r>
            <a:r>
              <a:rPr lang="en-US" sz="2800" dirty="0">
                <a:sym typeface="Symbol"/>
              </a:rPr>
              <a:t></a:t>
            </a:r>
            <a:r>
              <a:rPr lang="en-US" sz="2800" dirty="0" smtClean="0"/>
              <a:t>(1.5)</a:t>
            </a:r>
            <a:r>
              <a:rPr lang="en-US" sz="2800" baseline="30000" dirty="0" smtClean="0"/>
              <a:t>2</a:t>
            </a:r>
            <a:r>
              <a:rPr lang="en-US" sz="2800" dirty="0" smtClean="0"/>
              <a:t>(1.5)</a:t>
            </a:r>
          </a:p>
          <a:p>
            <a:r>
              <a:rPr lang="en-US" sz="2800" dirty="0" smtClean="0"/>
              <a:t>V = </a:t>
            </a:r>
            <a:r>
              <a:rPr lang="en-US" sz="2800" dirty="0">
                <a:sym typeface="Symbol"/>
              </a:rPr>
              <a:t></a:t>
            </a:r>
            <a:r>
              <a:rPr lang="en-US" sz="2800" dirty="0" smtClean="0"/>
              <a:t>(3.375)</a:t>
            </a:r>
          </a:p>
          <a:p>
            <a:r>
              <a:rPr lang="en-US" sz="2800" dirty="0" smtClean="0"/>
              <a:t>V </a:t>
            </a:r>
            <a:r>
              <a:rPr lang="en-US" sz="2800" dirty="0">
                <a:sym typeface="Symbol"/>
              </a:rPr>
              <a:t></a:t>
            </a:r>
            <a:r>
              <a:rPr lang="en-US" sz="2800" dirty="0" smtClean="0"/>
              <a:t> 11.0 in</a:t>
            </a:r>
            <a:r>
              <a:rPr lang="en-US" sz="2800" baseline="30000" dirty="0" smtClean="0"/>
              <a:t>3</a:t>
            </a:r>
            <a:endParaRPr lang="en-US" sz="2800" dirty="0" smtClean="0"/>
          </a:p>
          <a:p>
            <a:endParaRPr lang="en-US" dirty="0"/>
          </a:p>
        </p:txBody>
      </p:sp>
      <p:sp>
        <p:nvSpPr>
          <p:cNvPr id="12" name="TextBox 11"/>
          <p:cNvSpPr txBox="1"/>
          <p:nvPr/>
        </p:nvSpPr>
        <p:spPr>
          <a:xfrm>
            <a:off x="6096000" y="4495800"/>
            <a:ext cx="2667000" cy="1477328"/>
          </a:xfrm>
          <a:prstGeom prst="rect">
            <a:avLst/>
          </a:prstGeom>
          <a:noFill/>
        </p:spPr>
        <p:txBody>
          <a:bodyPr wrap="square" rtlCol="0">
            <a:spAutoFit/>
          </a:bodyPr>
          <a:lstStyle/>
          <a:p>
            <a:r>
              <a:rPr lang="en-US" dirty="0" smtClean="0"/>
              <a:t>The number of Starburst in the cup is 16.</a:t>
            </a:r>
          </a:p>
          <a:p>
            <a:r>
              <a:rPr lang="en-US" dirty="0" smtClean="0"/>
              <a:t>Therefore, the ratio is:</a:t>
            </a:r>
          </a:p>
          <a:p>
            <a:endParaRPr lang="en-US" dirty="0" smtClean="0"/>
          </a:p>
          <a:p>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5562600"/>
            <a:ext cx="685800" cy="891540"/>
          </a:xfrm>
          <a:prstGeom prst="rect">
            <a:avLst/>
          </a:prstGeom>
          <a:noFill/>
        </p:spPr>
      </p:pic>
      <p:sp>
        <p:nvSpPr>
          <p:cNvPr id="102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Step 2</a:t>
            </a:r>
            <a:endParaRPr lang="en-US" sz="6600" dirty="0"/>
          </a:p>
        </p:txBody>
      </p:sp>
      <p:pic>
        <p:nvPicPr>
          <p:cNvPr id="4" name="Content Placeholder 3" descr="Random and duplicates 170.JPG"/>
          <p:cNvPicPr>
            <a:picLocks noGrp="1" noChangeAspect="1"/>
          </p:cNvPicPr>
          <p:nvPr>
            <p:ph idx="1"/>
          </p:nvPr>
        </p:nvPicPr>
        <p:blipFill>
          <a:blip r:embed="rId2" cstate="print"/>
          <a:stretch>
            <a:fillRect/>
          </a:stretch>
        </p:blipFill>
        <p:spPr>
          <a:xfrm>
            <a:off x="5181600" y="1600200"/>
            <a:ext cx="3048000" cy="2286000"/>
          </a:xfrm>
        </p:spPr>
      </p:pic>
      <p:sp>
        <p:nvSpPr>
          <p:cNvPr id="5" name="TextBox 4"/>
          <p:cNvSpPr txBox="1"/>
          <p:nvPr/>
        </p:nvSpPr>
        <p:spPr>
          <a:xfrm>
            <a:off x="0" y="1295400"/>
            <a:ext cx="1828800" cy="3323987"/>
          </a:xfrm>
          <a:prstGeom prst="rect">
            <a:avLst/>
          </a:prstGeom>
          <a:noFill/>
        </p:spPr>
        <p:txBody>
          <a:bodyPr wrap="square" rtlCol="0">
            <a:spAutoFit/>
          </a:bodyPr>
          <a:lstStyle/>
          <a:p>
            <a:r>
              <a:rPr lang="en-US" sz="3200" dirty="0" smtClean="0"/>
              <a:t>C = </a:t>
            </a:r>
            <a:r>
              <a:rPr lang="en-US" sz="3200" dirty="0">
                <a:sym typeface="Symbol"/>
              </a:rPr>
              <a:t></a:t>
            </a:r>
            <a:r>
              <a:rPr lang="en-US" sz="3200" dirty="0" smtClean="0"/>
              <a:t>d</a:t>
            </a:r>
          </a:p>
          <a:p>
            <a:r>
              <a:rPr lang="en-US" sz="3200" dirty="0" smtClean="0"/>
              <a:t>9.5 = </a:t>
            </a:r>
            <a:r>
              <a:rPr lang="en-US" sz="3200" dirty="0">
                <a:sym typeface="Symbol"/>
              </a:rPr>
              <a:t></a:t>
            </a:r>
            <a:r>
              <a:rPr lang="en-US" sz="3200" dirty="0" smtClean="0"/>
              <a:t>d</a:t>
            </a:r>
          </a:p>
          <a:p>
            <a:r>
              <a:rPr lang="en-US" sz="3200" dirty="0" smtClean="0"/>
              <a:t>3.0 </a:t>
            </a:r>
            <a:r>
              <a:rPr lang="en-US" sz="3200" dirty="0">
                <a:sym typeface="Symbol"/>
              </a:rPr>
              <a:t></a:t>
            </a:r>
            <a:r>
              <a:rPr lang="en-US" sz="3200" dirty="0" smtClean="0"/>
              <a:t> d</a:t>
            </a:r>
          </a:p>
          <a:p>
            <a:r>
              <a:rPr lang="en-US" sz="3200" dirty="0" smtClean="0"/>
              <a:t> </a:t>
            </a:r>
          </a:p>
          <a:p>
            <a:r>
              <a:rPr lang="en-US" sz="3200" dirty="0" smtClean="0"/>
              <a:t>r </a:t>
            </a:r>
            <a:r>
              <a:rPr lang="en-US" sz="3200" dirty="0">
                <a:sym typeface="Symbol"/>
              </a:rPr>
              <a:t></a:t>
            </a:r>
            <a:r>
              <a:rPr lang="en-US" sz="3200" dirty="0" smtClean="0"/>
              <a:t> 1.5</a:t>
            </a:r>
          </a:p>
          <a:p>
            <a:r>
              <a:rPr lang="en-US" sz="3200" dirty="0" smtClean="0"/>
              <a:t>h </a:t>
            </a:r>
            <a:r>
              <a:rPr lang="en-US" sz="3200" dirty="0">
                <a:sym typeface="Symbol"/>
              </a:rPr>
              <a:t></a:t>
            </a:r>
            <a:r>
              <a:rPr lang="en-US" sz="3200" dirty="0" smtClean="0"/>
              <a:t> 4.0</a:t>
            </a:r>
          </a:p>
          <a:p>
            <a:endParaRPr lang="en-US" dirty="0"/>
          </a:p>
        </p:txBody>
      </p:sp>
      <p:sp>
        <p:nvSpPr>
          <p:cNvPr id="6" name="TextBox 5"/>
          <p:cNvSpPr txBox="1"/>
          <p:nvPr/>
        </p:nvSpPr>
        <p:spPr>
          <a:xfrm>
            <a:off x="2209800" y="1371600"/>
            <a:ext cx="2895600" cy="3539430"/>
          </a:xfrm>
          <a:prstGeom prst="rect">
            <a:avLst/>
          </a:prstGeom>
          <a:noFill/>
        </p:spPr>
        <p:txBody>
          <a:bodyPr wrap="square" rtlCol="0">
            <a:spAutoFit/>
          </a:bodyPr>
          <a:lstStyle/>
          <a:p>
            <a:r>
              <a:rPr lang="en-US" sz="3200" dirty="0" smtClean="0"/>
              <a:t>V= </a:t>
            </a:r>
            <a:r>
              <a:rPr lang="en-US" sz="3200" dirty="0" smtClean="0">
                <a:sym typeface="Symbol"/>
              </a:rPr>
              <a:t></a:t>
            </a:r>
            <a:r>
              <a:rPr lang="en-US" sz="3200" dirty="0" smtClean="0"/>
              <a:t>r</a:t>
            </a:r>
            <a:r>
              <a:rPr lang="en-US" sz="3200" baseline="30000" dirty="0" smtClean="0"/>
              <a:t>2</a:t>
            </a:r>
            <a:r>
              <a:rPr lang="en-US" sz="3200" dirty="0" smtClean="0"/>
              <a:t>h</a:t>
            </a:r>
          </a:p>
          <a:p>
            <a:r>
              <a:rPr lang="en-US" sz="3200" dirty="0" smtClean="0"/>
              <a:t>V = </a:t>
            </a:r>
            <a:r>
              <a:rPr lang="en-US" sz="3200" dirty="0" smtClean="0">
                <a:sym typeface="Symbol"/>
              </a:rPr>
              <a:t></a:t>
            </a:r>
            <a:r>
              <a:rPr lang="en-US" sz="3200" dirty="0" smtClean="0"/>
              <a:t>(1.5)</a:t>
            </a:r>
            <a:r>
              <a:rPr lang="en-US" sz="3200" baseline="30000" dirty="0" smtClean="0"/>
              <a:t>2</a:t>
            </a:r>
            <a:r>
              <a:rPr lang="en-US" sz="3200" dirty="0" smtClean="0"/>
              <a:t>(4.0)</a:t>
            </a:r>
          </a:p>
          <a:p>
            <a:r>
              <a:rPr lang="en-US" sz="3200" dirty="0" smtClean="0"/>
              <a:t>V = </a:t>
            </a:r>
            <a:r>
              <a:rPr lang="en-US" sz="3200" dirty="0" smtClean="0">
                <a:sym typeface="Symbol"/>
              </a:rPr>
              <a:t></a:t>
            </a:r>
            <a:r>
              <a:rPr lang="en-US" sz="3200" dirty="0" smtClean="0"/>
              <a:t>(9)</a:t>
            </a:r>
          </a:p>
          <a:p>
            <a:r>
              <a:rPr lang="en-US" sz="3200" dirty="0" smtClean="0"/>
              <a:t>V </a:t>
            </a:r>
            <a:r>
              <a:rPr lang="en-US" sz="3200" dirty="0" smtClean="0">
                <a:sym typeface="Symbol"/>
              </a:rPr>
              <a:t></a:t>
            </a:r>
            <a:r>
              <a:rPr lang="en-US" sz="3200" dirty="0" smtClean="0"/>
              <a:t> 28.5 in</a:t>
            </a:r>
            <a:r>
              <a:rPr lang="en-US" sz="3200" baseline="30000" dirty="0" smtClean="0"/>
              <a:t>3</a:t>
            </a:r>
          </a:p>
          <a:p>
            <a:r>
              <a:rPr lang="en-US" sz="3200" dirty="0" smtClean="0"/>
              <a:t> </a:t>
            </a:r>
          </a:p>
          <a:p>
            <a:r>
              <a:rPr lang="en-US" sz="3200" dirty="0" smtClean="0"/>
              <a:t>Ratio: </a:t>
            </a:r>
          </a:p>
          <a:p>
            <a:endParaRPr lang="en-US" sz="3200" dirty="0"/>
          </a:p>
        </p:txBody>
      </p:sp>
      <p:sp>
        <p:nvSpPr>
          <p:cNvPr id="153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36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29000" y="3733800"/>
            <a:ext cx="774915" cy="914400"/>
          </a:xfrm>
          <a:prstGeom prst="rect">
            <a:avLst/>
          </a:prstGeom>
          <a:noFill/>
        </p:spPr>
      </p:pic>
      <p:sp>
        <p:nvSpPr>
          <p:cNvPr id="15363"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5029200"/>
            <a:ext cx="774915" cy="914400"/>
          </a:xfrm>
          <a:prstGeom prst="rect">
            <a:avLst/>
          </a:prstGeom>
          <a:noFill/>
        </p:spPr>
      </p:pic>
      <p:sp>
        <p:nvSpPr>
          <p:cNvPr id="11" name="TextBox 10"/>
          <p:cNvSpPr txBox="1"/>
          <p:nvPr/>
        </p:nvSpPr>
        <p:spPr>
          <a:xfrm>
            <a:off x="3352800" y="5257800"/>
            <a:ext cx="533400" cy="523220"/>
          </a:xfrm>
          <a:prstGeom prst="rect">
            <a:avLst/>
          </a:prstGeom>
          <a:noFill/>
        </p:spPr>
        <p:txBody>
          <a:bodyPr wrap="square" rtlCol="0">
            <a:spAutoFit/>
          </a:bodyPr>
          <a:lstStyle/>
          <a:p>
            <a:r>
              <a:rPr lang="en-US" sz="2800" dirty="0"/>
              <a:t>=</a:t>
            </a:r>
          </a:p>
        </p:txBody>
      </p:sp>
      <p:pic>
        <p:nvPicPr>
          <p:cNvPr id="12"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0" y="5029200"/>
            <a:ext cx="685800" cy="891540"/>
          </a:xfrm>
          <a:prstGeom prst="rect">
            <a:avLst/>
          </a:prstGeom>
          <a:noFill/>
        </p:spPr>
      </p:pic>
      <p:sp>
        <p:nvSpPr>
          <p:cNvPr id="13" name="TextBox 12"/>
          <p:cNvSpPr txBox="1"/>
          <p:nvPr/>
        </p:nvSpPr>
        <p:spPr>
          <a:xfrm>
            <a:off x="6096000" y="5257800"/>
            <a:ext cx="1676400" cy="523220"/>
          </a:xfrm>
          <a:prstGeom prst="rect">
            <a:avLst/>
          </a:prstGeom>
          <a:noFill/>
        </p:spPr>
        <p:txBody>
          <a:bodyPr wrap="square" rtlCol="0">
            <a:spAutoFit/>
          </a:bodyPr>
          <a:lstStyle/>
          <a:p>
            <a:r>
              <a:rPr lang="en-US" sz="2800" dirty="0" smtClean="0"/>
              <a:t>X </a:t>
            </a:r>
            <a:r>
              <a:rPr lang="en-US" sz="2800" dirty="0" smtClean="0">
                <a:sym typeface="Symbol"/>
              </a:rPr>
              <a:t> 41</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Step 2 -  % error</a:t>
            </a:r>
            <a:endParaRPr lang="en-US" sz="6600" dirty="0"/>
          </a:p>
        </p:txBody>
      </p:sp>
      <p:pic>
        <p:nvPicPr>
          <p:cNvPr id="4" name="Content Placeholder 3" descr="Random and duplicates 171.JPG"/>
          <p:cNvPicPr>
            <a:picLocks noGrp="1" noChangeAspect="1"/>
          </p:cNvPicPr>
          <p:nvPr>
            <p:ph idx="1"/>
          </p:nvPr>
        </p:nvPicPr>
        <p:blipFill>
          <a:blip r:embed="rId2" cstate="print"/>
          <a:stretch>
            <a:fillRect/>
          </a:stretch>
        </p:blipFill>
        <p:spPr>
          <a:xfrm rot="5400000">
            <a:off x="-91956" y="3946645"/>
            <a:ext cx="3003310" cy="2819400"/>
          </a:xfrm>
        </p:spPr>
      </p:pic>
      <p:sp>
        <p:nvSpPr>
          <p:cNvPr id="7" name="TextBox 6"/>
          <p:cNvSpPr txBox="1"/>
          <p:nvPr/>
        </p:nvSpPr>
        <p:spPr>
          <a:xfrm>
            <a:off x="1295400" y="1752600"/>
            <a:ext cx="5791200" cy="369332"/>
          </a:xfrm>
          <a:prstGeom prst="rect">
            <a:avLst/>
          </a:prstGeom>
          <a:noFill/>
        </p:spPr>
        <p:txBody>
          <a:bodyPr wrap="square" rtlCol="0">
            <a:spAutoFit/>
          </a:bodyPr>
          <a:lstStyle/>
          <a:p>
            <a:r>
              <a:rPr lang="es-US" dirty="0"/>
              <a:t>% error </a:t>
            </a:r>
            <a:r>
              <a:rPr lang="es-US" dirty="0" smtClean="0"/>
              <a:t>=                                                                     x 100%  </a:t>
            </a:r>
            <a:endParaRPr lang="en-US" dirty="0"/>
          </a:p>
        </p:txBody>
      </p:sp>
      <p:sp>
        <p:nvSpPr>
          <p:cNvPr id="16386" name="Rectangle 2"/>
          <p:cNvSpPr>
            <a:spLocks noChangeArrowheads="1"/>
          </p:cNvSpPr>
          <p:nvPr/>
        </p:nvSpPr>
        <p:spPr bwMode="auto">
          <a:xfrm>
            <a:off x="0" y="-200055"/>
            <a:ext cx="2551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1752600"/>
            <a:ext cx="3228975" cy="495300"/>
          </a:xfrm>
          <a:prstGeom prst="rect">
            <a:avLst/>
          </a:prstGeom>
          <a:noFill/>
        </p:spPr>
      </p:pic>
      <p:sp>
        <p:nvSpPr>
          <p:cNvPr id="10" name="TextBox 9"/>
          <p:cNvSpPr txBox="1"/>
          <p:nvPr/>
        </p:nvSpPr>
        <p:spPr>
          <a:xfrm>
            <a:off x="3810000" y="3276600"/>
            <a:ext cx="4267200" cy="646331"/>
          </a:xfrm>
          <a:prstGeom prst="rect">
            <a:avLst/>
          </a:prstGeom>
          <a:noFill/>
        </p:spPr>
        <p:txBody>
          <a:bodyPr wrap="square" rtlCol="0">
            <a:spAutoFit/>
          </a:bodyPr>
          <a:lstStyle/>
          <a:p>
            <a:r>
              <a:rPr lang="es-US" dirty="0"/>
              <a:t>% error =  </a:t>
            </a:r>
            <a:r>
              <a:rPr lang="es-US" dirty="0" smtClean="0"/>
              <a:t>                          x </a:t>
            </a:r>
            <a:r>
              <a:rPr lang="es-US" dirty="0"/>
              <a:t>100%</a:t>
            </a:r>
            <a:endParaRPr lang="en-US" dirty="0" smtClean="0"/>
          </a:p>
          <a:p>
            <a:endParaRPr lang="en-US" dirty="0"/>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7"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29200" y="3200400"/>
            <a:ext cx="866775" cy="619125"/>
          </a:xfrm>
          <a:prstGeom prst="rect">
            <a:avLst/>
          </a:prstGeom>
          <a:noFill/>
        </p:spPr>
      </p:pic>
      <p:sp>
        <p:nvSpPr>
          <p:cNvPr id="16389" name="Rectangle 5"/>
          <p:cNvSpPr>
            <a:spLocks noChangeArrowheads="1"/>
          </p:cNvSpPr>
          <p:nvPr/>
        </p:nvSpPr>
        <p:spPr bwMode="auto">
          <a:xfrm>
            <a:off x="4267200" y="4419600"/>
            <a:ext cx="23622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error = 12.7 %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Step 3</a:t>
            </a:r>
            <a:endParaRPr lang="en-US" sz="6600" dirty="0"/>
          </a:p>
        </p:txBody>
      </p:sp>
      <p:pic>
        <p:nvPicPr>
          <p:cNvPr id="4" name="Content Placeholder 3" descr="Random and duplicates 172.JPG"/>
          <p:cNvPicPr>
            <a:picLocks noGrp="1" noChangeAspect="1"/>
          </p:cNvPicPr>
          <p:nvPr>
            <p:ph idx="1"/>
          </p:nvPr>
        </p:nvPicPr>
        <p:blipFill>
          <a:blip r:embed="rId2" cstate="print"/>
          <a:stretch>
            <a:fillRect/>
          </a:stretch>
        </p:blipFill>
        <p:spPr>
          <a:xfrm>
            <a:off x="0" y="1371600"/>
            <a:ext cx="2971800" cy="2228850"/>
          </a:xfrm>
        </p:spPr>
      </p:pic>
      <p:pic>
        <p:nvPicPr>
          <p:cNvPr id="5" name="Picture 4" descr="Random and duplicates 173.JPG"/>
          <p:cNvPicPr>
            <a:picLocks noChangeAspect="1"/>
          </p:cNvPicPr>
          <p:nvPr/>
        </p:nvPicPr>
        <p:blipFill>
          <a:blip r:embed="rId3" cstate="print"/>
          <a:stretch>
            <a:fillRect/>
          </a:stretch>
        </p:blipFill>
        <p:spPr>
          <a:xfrm>
            <a:off x="3124200" y="1371600"/>
            <a:ext cx="3124200" cy="2343150"/>
          </a:xfrm>
          <a:prstGeom prst="rect">
            <a:avLst/>
          </a:prstGeom>
        </p:spPr>
      </p:pic>
      <p:pic>
        <p:nvPicPr>
          <p:cNvPr id="6" name="Picture 5" descr="Random and duplicates 174.JPG"/>
          <p:cNvPicPr>
            <a:picLocks noChangeAspect="1"/>
          </p:cNvPicPr>
          <p:nvPr/>
        </p:nvPicPr>
        <p:blipFill>
          <a:blip r:embed="rId4" cstate="print"/>
          <a:stretch>
            <a:fillRect/>
          </a:stretch>
        </p:blipFill>
        <p:spPr>
          <a:xfrm>
            <a:off x="6299200" y="1371600"/>
            <a:ext cx="2844800" cy="2133600"/>
          </a:xfrm>
          <a:prstGeom prst="rect">
            <a:avLst/>
          </a:prstGeom>
        </p:spPr>
      </p:pic>
      <p:sp>
        <p:nvSpPr>
          <p:cNvPr id="8" name="TextBox 7"/>
          <p:cNvSpPr txBox="1"/>
          <p:nvPr/>
        </p:nvSpPr>
        <p:spPr>
          <a:xfrm>
            <a:off x="381000" y="3962400"/>
            <a:ext cx="2667000" cy="1384995"/>
          </a:xfrm>
          <a:prstGeom prst="rect">
            <a:avLst/>
          </a:prstGeom>
          <a:noFill/>
        </p:spPr>
        <p:txBody>
          <a:bodyPr wrap="square" rtlCol="0">
            <a:spAutoFit/>
          </a:bodyPr>
          <a:lstStyle/>
          <a:p>
            <a:r>
              <a:rPr lang="en-US" sz="2800" dirty="0" smtClean="0"/>
              <a:t>V = </a:t>
            </a:r>
            <a:r>
              <a:rPr lang="en-US" sz="2800" dirty="0" err="1" smtClean="0"/>
              <a:t>lwh</a:t>
            </a:r>
            <a:endParaRPr lang="en-US" sz="2800" dirty="0" smtClean="0"/>
          </a:p>
          <a:p>
            <a:r>
              <a:rPr lang="en-US" sz="2800" dirty="0" smtClean="0"/>
              <a:t>V = (5.5)(3)(2.5)</a:t>
            </a:r>
          </a:p>
          <a:p>
            <a:r>
              <a:rPr lang="en-US" sz="2800" dirty="0" smtClean="0"/>
              <a:t>V </a:t>
            </a:r>
            <a:r>
              <a:rPr lang="en-US" sz="2800" dirty="0" smtClean="0">
                <a:sym typeface="Symbol"/>
              </a:rPr>
              <a:t> 41.0 </a:t>
            </a:r>
            <a:r>
              <a:rPr lang="en-US" sz="2800" dirty="0" smtClean="0"/>
              <a:t>in</a:t>
            </a:r>
            <a:r>
              <a:rPr lang="en-US" sz="2800" baseline="30000" dirty="0" smtClean="0"/>
              <a:t>3</a:t>
            </a:r>
            <a:endParaRPr lang="en-US" sz="2800" dirty="0"/>
          </a:p>
        </p:txBody>
      </p:sp>
      <p:sp>
        <p:nvSpPr>
          <p:cNvPr id="9" name="TextBox 8"/>
          <p:cNvSpPr txBox="1"/>
          <p:nvPr/>
        </p:nvSpPr>
        <p:spPr>
          <a:xfrm>
            <a:off x="0" y="5791200"/>
            <a:ext cx="1600200" cy="461665"/>
          </a:xfrm>
          <a:prstGeom prst="rect">
            <a:avLst/>
          </a:prstGeom>
          <a:noFill/>
        </p:spPr>
        <p:txBody>
          <a:bodyPr wrap="square" rtlCol="0">
            <a:spAutoFit/>
          </a:bodyPr>
          <a:lstStyle/>
          <a:p>
            <a:r>
              <a:rPr lang="en-US" sz="2400" dirty="0" smtClean="0"/>
              <a:t>Ratio: </a:t>
            </a:r>
            <a:endParaRPr lang="en-US" sz="2400" dirty="0"/>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1" name="Rectangle 3"/>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800600" y="4038600"/>
            <a:ext cx="381000" cy="646331"/>
          </a:xfrm>
          <a:prstGeom prst="rect">
            <a:avLst/>
          </a:prstGeom>
          <a:noFill/>
        </p:spPr>
        <p:txBody>
          <a:bodyPr wrap="square" rtlCol="0">
            <a:spAutoFit/>
          </a:bodyPr>
          <a:lstStyle/>
          <a:p>
            <a:r>
              <a:rPr lang="en-US" sz="3600" dirty="0" smtClean="0"/>
              <a:t>=</a:t>
            </a:r>
            <a:endParaRPr lang="en-US" sz="3600" dirty="0"/>
          </a:p>
        </p:txBody>
      </p:sp>
      <p:pic>
        <p:nvPicPr>
          <p:cNvPr id="1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34000" y="3962400"/>
            <a:ext cx="685800" cy="891540"/>
          </a:xfrm>
          <a:prstGeom prst="rect">
            <a:avLst/>
          </a:prstGeom>
          <a:noFill/>
        </p:spPr>
      </p:pic>
      <p:sp>
        <p:nvSpPr>
          <p:cNvPr id="16" name="TextBox 15"/>
          <p:cNvSpPr txBox="1"/>
          <p:nvPr/>
        </p:nvSpPr>
        <p:spPr>
          <a:xfrm>
            <a:off x="3657600" y="5334000"/>
            <a:ext cx="2971800" cy="523220"/>
          </a:xfrm>
          <a:prstGeom prst="rect">
            <a:avLst/>
          </a:prstGeom>
          <a:noFill/>
        </p:spPr>
        <p:txBody>
          <a:bodyPr wrap="square" rtlCol="0">
            <a:spAutoFit/>
          </a:bodyPr>
          <a:lstStyle/>
          <a:p>
            <a:r>
              <a:rPr lang="en-US" sz="2800" dirty="0" smtClean="0"/>
              <a:t>X </a:t>
            </a:r>
            <a:r>
              <a:rPr lang="en-US" sz="2800" dirty="0" smtClean="0">
                <a:sym typeface="Symbol"/>
              </a:rPr>
              <a:t> 60 Starbursts </a:t>
            </a:r>
            <a:endParaRPr lang="en-US" sz="2800" dirty="0"/>
          </a:p>
        </p:txBody>
      </p:sp>
      <p:sp>
        <p:nvSpPr>
          <p:cNvPr id="174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1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0600" y="5638800"/>
            <a:ext cx="762000" cy="899160"/>
          </a:xfrm>
          <a:prstGeom prst="rect">
            <a:avLst/>
          </a:prstGeom>
          <a:noFill/>
        </p:spPr>
      </p:pic>
      <p:sp>
        <p:nvSpPr>
          <p:cNvPr id="17414" name="Rectangle 6"/>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10000" y="4038600"/>
            <a:ext cx="762000" cy="899160"/>
          </a:xfrm>
          <a:prstGeom prst="rect">
            <a:avLst/>
          </a:prstGeom>
          <a:noFill/>
        </p:spPr>
      </p:pic>
      <p:pic>
        <p:nvPicPr>
          <p:cNvPr id="17" name="Picture 16" descr="Random and duplicates 175.JPG"/>
          <p:cNvPicPr>
            <a:picLocks noChangeAspect="1"/>
          </p:cNvPicPr>
          <p:nvPr/>
        </p:nvPicPr>
        <p:blipFill>
          <a:blip r:embed="rId7" cstate="print"/>
          <a:stretch>
            <a:fillRect/>
          </a:stretch>
        </p:blipFill>
        <p:spPr>
          <a:xfrm>
            <a:off x="6477000" y="3810000"/>
            <a:ext cx="2667000" cy="304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Step 4</a:t>
            </a:r>
            <a:endParaRPr lang="en-US" sz="6600" dirty="0"/>
          </a:p>
        </p:txBody>
      </p:sp>
      <p:pic>
        <p:nvPicPr>
          <p:cNvPr id="4" name="Content Placeholder 3" descr="Random and duplicates 176.JPG"/>
          <p:cNvPicPr>
            <a:picLocks noGrp="1" noChangeAspect="1"/>
          </p:cNvPicPr>
          <p:nvPr>
            <p:ph idx="1"/>
          </p:nvPr>
        </p:nvPicPr>
        <p:blipFill>
          <a:blip r:embed="rId2" cstate="print"/>
          <a:stretch>
            <a:fillRect/>
          </a:stretch>
        </p:blipFill>
        <p:spPr>
          <a:xfrm>
            <a:off x="0" y="1524000"/>
            <a:ext cx="4007909" cy="3005932"/>
          </a:xfrm>
        </p:spPr>
      </p:pic>
      <p:sp>
        <p:nvSpPr>
          <p:cNvPr id="1025" name="Rectangle 1"/>
          <p:cNvSpPr>
            <a:spLocks noChangeArrowheads="1"/>
          </p:cNvSpPr>
          <p:nvPr/>
        </p:nvSpPr>
        <p:spPr bwMode="auto">
          <a:xfrm>
            <a:off x="4191000" y="1905000"/>
            <a:ext cx="152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C = </a:t>
            </a:r>
            <a:r>
              <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a:t>
            </a:r>
            <a:r>
              <a:rPr kumimoji="0" lang="en-US" sz="2400" b="0" i="0" u="none" strike="noStrike" cap="none" normalizeH="0" baseline="0" dirty="0" smtClean="0">
                <a:ln>
                  <a:noFill/>
                </a:ln>
                <a:solidFill>
                  <a:schemeClr val="tx1"/>
                </a:solidFill>
                <a:effectLst/>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14.5 = </a:t>
            </a:r>
            <a:r>
              <a:rPr kumimoji="0" lang="en-US" sz="2400" b="0" i="0" u="none" strike="noStrike" cap="none" normalizeH="0" baseline="0" dirty="0" smtClean="0">
                <a:ln>
                  <a:noFill/>
                </a:ln>
                <a:solidFill>
                  <a:schemeClr val="tx1"/>
                </a:solidFill>
                <a:effectLst/>
                <a:latin typeface="Arial" pitchFamily="34" charset="0"/>
                <a:cs typeface="Arial" pitchFamily="34" charset="0"/>
              </a:rPr>
              <a:t>d</a:t>
            </a:r>
            <a:endPar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5.0 </a:t>
            </a:r>
            <a:r>
              <a:rPr kumimoji="0" lang="en-US" sz="2400" b="0" i="0" u="none" strike="noStrike" cap="none" normalizeH="0" baseline="0" dirty="0" smtClean="0">
                <a:ln>
                  <a:noFill/>
                </a:ln>
                <a:solidFill>
                  <a:schemeClr val="tx1"/>
                </a:solidFill>
                <a:effectLst/>
                <a:latin typeface="Arial" pitchFamily="34" charset="0"/>
                <a:cs typeface="Arial" pitchFamily="34" charset="0"/>
              </a:rPr>
              <a:t> 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r </a:t>
            </a:r>
            <a:r>
              <a:rPr kumimoji="0" lang="en-US" sz="2400" b="0" i="0" u="none" strike="noStrike" cap="none" normalizeH="0" baseline="0" dirty="0" smtClean="0">
                <a:ln>
                  <a:noFill/>
                </a:ln>
                <a:solidFill>
                  <a:schemeClr val="tx1"/>
                </a:solidFill>
                <a:effectLst/>
                <a:latin typeface="Arial" pitchFamily="34" charset="0"/>
                <a:cs typeface="Arial" pitchFamily="34" charset="0"/>
              </a:rPr>
              <a:t> 2.5</a:t>
            </a:r>
            <a:endPar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rPr>
              <a:t>h </a:t>
            </a:r>
            <a:r>
              <a:rPr kumimoji="0" lang="en-US" sz="2400" b="0" i="0" u="none" strike="noStrike" cap="none" normalizeH="0" baseline="0" dirty="0" smtClean="0">
                <a:ln>
                  <a:noFill/>
                </a:ln>
                <a:solidFill>
                  <a:schemeClr val="tx1"/>
                </a:solidFill>
                <a:effectLst/>
                <a:latin typeface="Arial" pitchFamily="34" charset="0"/>
                <a:cs typeface="Arial" pitchFamily="34" charset="0"/>
              </a:rPr>
              <a:t> 3.5</a:t>
            </a:r>
            <a:endParaRPr kumimoji="0" lang="en-US" sz="2400" b="0" i="0" u="none" strike="noStrike" cap="none" normalizeH="0" baseline="0" dirty="0" smtClean="0">
              <a:ln>
                <a:noFill/>
              </a:ln>
              <a:solidFill>
                <a:schemeClr val="tx1"/>
              </a:solidFill>
              <a:effectLst/>
              <a:latin typeface="Calibri" pitchFamily="34" charset="0"/>
              <a:cs typeface="Arial" pitchFamily="34" charset="0"/>
              <a:sym typeface="Symbol" pitchFamily="18" charset="2"/>
            </a:endParaRPr>
          </a:p>
        </p:txBody>
      </p:sp>
      <p:sp>
        <p:nvSpPr>
          <p:cNvPr id="13" name="TextBox 12"/>
          <p:cNvSpPr txBox="1"/>
          <p:nvPr/>
        </p:nvSpPr>
        <p:spPr>
          <a:xfrm>
            <a:off x="5943600" y="1524000"/>
            <a:ext cx="2971800" cy="3159839"/>
          </a:xfrm>
          <a:prstGeom prst="rect">
            <a:avLst/>
          </a:prstGeom>
          <a:noFill/>
        </p:spPr>
        <p:txBody>
          <a:bodyPr wrap="square" rtlCol="0">
            <a:spAutoFit/>
          </a:bodyPr>
          <a:lstStyle/>
          <a:p>
            <a:r>
              <a:rPr lang="en-US" sz="3200" dirty="0" smtClean="0"/>
              <a:t>V =  </a:t>
            </a:r>
            <a:r>
              <a:rPr lang="en-US" sz="3200" dirty="0" smtClean="0">
                <a:sym typeface="Symbol"/>
              </a:rPr>
              <a:t></a:t>
            </a:r>
            <a:r>
              <a:rPr lang="en-US" sz="3200" dirty="0" smtClean="0"/>
              <a:t> r</a:t>
            </a:r>
            <a:r>
              <a:rPr lang="en-US" sz="3200" baseline="30000" dirty="0" smtClean="0"/>
              <a:t>2</a:t>
            </a:r>
            <a:r>
              <a:rPr lang="en-US" sz="3200" dirty="0" smtClean="0"/>
              <a:t> h</a:t>
            </a:r>
          </a:p>
          <a:p>
            <a:r>
              <a:rPr lang="en-US" sz="3200" dirty="0" smtClean="0"/>
              <a:t>V=  </a:t>
            </a:r>
            <a:r>
              <a:rPr lang="en-US" sz="3200" dirty="0" smtClean="0">
                <a:sym typeface="Symbol"/>
              </a:rPr>
              <a:t></a:t>
            </a:r>
            <a:r>
              <a:rPr lang="en-US" sz="3200" dirty="0" smtClean="0"/>
              <a:t> (2.5)</a:t>
            </a:r>
            <a:r>
              <a:rPr lang="en-US" sz="3200" baseline="30000" dirty="0" smtClean="0"/>
              <a:t>2</a:t>
            </a:r>
            <a:r>
              <a:rPr lang="en-US" sz="3200" dirty="0" smtClean="0"/>
              <a:t>(3.5)</a:t>
            </a:r>
          </a:p>
          <a:p>
            <a:r>
              <a:rPr lang="en-US" sz="3200" dirty="0" smtClean="0"/>
              <a:t>V =  </a:t>
            </a:r>
            <a:r>
              <a:rPr lang="en-US" sz="3200" dirty="0" smtClean="0">
                <a:sym typeface="Symbol"/>
              </a:rPr>
              <a:t></a:t>
            </a:r>
            <a:r>
              <a:rPr lang="en-US" sz="3200" dirty="0" smtClean="0"/>
              <a:t>(21.875)</a:t>
            </a:r>
          </a:p>
          <a:p>
            <a:r>
              <a:rPr lang="en-US" sz="3200" dirty="0" smtClean="0"/>
              <a:t>V </a:t>
            </a:r>
            <a:r>
              <a:rPr lang="en-US" sz="3200" dirty="0" smtClean="0">
                <a:sym typeface="Symbol"/>
              </a:rPr>
              <a:t></a:t>
            </a:r>
            <a:r>
              <a:rPr lang="en-US" sz="3200" dirty="0" smtClean="0"/>
              <a:t> </a:t>
            </a:r>
            <a:r>
              <a:rPr lang="en-US" sz="3200" dirty="0" smtClean="0"/>
              <a:t>23.0 in</a:t>
            </a:r>
            <a:r>
              <a:rPr lang="en-US" sz="3200" baseline="30000" dirty="0" smtClean="0"/>
              <a:t>3</a:t>
            </a:r>
          </a:p>
          <a:p>
            <a:endParaRPr lang="en-US" sz="3200" baseline="30000" dirty="0" smtClean="0"/>
          </a:p>
          <a:p>
            <a:r>
              <a:rPr lang="en-US" sz="3200" baseline="30000" dirty="0" smtClean="0"/>
              <a:t>Ratio: </a:t>
            </a:r>
            <a:endParaRPr lang="en-US" sz="3200" dirty="0" smtClean="0"/>
          </a:p>
          <a:p>
            <a:endParaRPr lang="en-US" dirty="0"/>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81800" y="3657600"/>
            <a:ext cx="635000" cy="762000"/>
          </a:xfrm>
          <a:prstGeom prst="rect">
            <a:avLst/>
          </a:prstGeom>
          <a:noFill/>
        </p:spPr>
      </p:pic>
      <p:sp>
        <p:nvSpPr>
          <p:cNvPr id="1035" name="Rectangle 11"/>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72200" y="4724400"/>
            <a:ext cx="685800" cy="891540"/>
          </a:xfrm>
          <a:prstGeom prst="rect">
            <a:avLst/>
          </a:prstGeom>
          <a:noFill/>
        </p:spPr>
      </p:pic>
      <p:sp>
        <p:nvSpPr>
          <p:cNvPr id="18" name="TextBox 17"/>
          <p:cNvSpPr txBox="1"/>
          <p:nvPr/>
        </p:nvSpPr>
        <p:spPr>
          <a:xfrm>
            <a:off x="7086600" y="4876800"/>
            <a:ext cx="457200" cy="523220"/>
          </a:xfrm>
          <a:prstGeom prst="rect">
            <a:avLst/>
          </a:prstGeom>
          <a:noFill/>
        </p:spPr>
        <p:txBody>
          <a:bodyPr wrap="square" rtlCol="0">
            <a:spAutoFit/>
          </a:bodyPr>
          <a:lstStyle/>
          <a:p>
            <a:r>
              <a:rPr lang="en-US" sz="2800" dirty="0" smtClean="0"/>
              <a:t>=</a:t>
            </a:r>
            <a:endParaRPr lang="en-US" sz="2800" dirty="0"/>
          </a:p>
        </p:txBody>
      </p:sp>
      <p:pic>
        <p:nvPicPr>
          <p:cNvPr id="19" name="Picture 9"/>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43800" y="4800600"/>
            <a:ext cx="635000" cy="762000"/>
          </a:xfrm>
          <a:prstGeom prst="rect">
            <a:avLst/>
          </a:prstGeom>
          <a:noFill/>
        </p:spPr>
      </p:pic>
      <p:sp>
        <p:nvSpPr>
          <p:cNvPr id="20" name="TextBox 19"/>
          <p:cNvSpPr txBox="1"/>
          <p:nvPr/>
        </p:nvSpPr>
        <p:spPr>
          <a:xfrm>
            <a:off x="3886200" y="6096000"/>
            <a:ext cx="2667000" cy="523220"/>
          </a:xfrm>
          <a:prstGeom prst="rect">
            <a:avLst/>
          </a:prstGeom>
          <a:noFill/>
        </p:spPr>
        <p:txBody>
          <a:bodyPr wrap="square" rtlCol="0">
            <a:spAutoFit/>
          </a:bodyPr>
          <a:lstStyle/>
          <a:p>
            <a:r>
              <a:rPr lang="en-US" sz="2800" dirty="0" smtClean="0"/>
              <a:t>X </a:t>
            </a:r>
            <a:r>
              <a:rPr lang="en-US" sz="2800" dirty="0" smtClean="0">
                <a:sym typeface="Symbol"/>
              </a:rPr>
              <a:t> 33 Starbursts</a:t>
            </a:r>
            <a:endParaRPr lang="en-US" sz="2800" dirty="0"/>
          </a:p>
        </p:txBody>
      </p:sp>
      <p:pic>
        <p:nvPicPr>
          <p:cNvPr id="21" name="Picture 20" descr="Random and duplicates 178.JPG"/>
          <p:cNvPicPr>
            <a:picLocks noChangeAspect="1"/>
          </p:cNvPicPr>
          <p:nvPr/>
        </p:nvPicPr>
        <p:blipFill>
          <a:blip r:embed="rId5" cstate="print"/>
          <a:stretch>
            <a:fillRect/>
          </a:stretch>
        </p:blipFill>
        <p:spPr>
          <a:xfrm rot="16200000">
            <a:off x="31750" y="4070350"/>
            <a:ext cx="2755900" cy="2819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Step 5</a:t>
            </a:r>
            <a:endParaRPr lang="en-US" sz="6600" dirty="0"/>
          </a:p>
        </p:txBody>
      </p:sp>
      <p:pic>
        <p:nvPicPr>
          <p:cNvPr id="4" name="Content Placeholder 3" descr="Random and duplicates 179.JPG"/>
          <p:cNvPicPr>
            <a:picLocks noGrp="1" noChangeAspect="1"/>
          </p:cNvPicPr>
          <p:nvPr>
            <p:ph idx="1"/>
          </p:nvPr>
        </p:nvPicPr>
        <p:blipFill>
          <a:blip r:embed="rId2" cstate="print"/>
          <a:stretch>
            <a:fillRect/>
          </a:stretch>
        </p:blipFill>
        <p:spPr>
          <a:xfrm rot="16200000">
            <a:off x="-698136" y="1971046"/>
            <a:ext cx="5585090" cy="4188818"/>
          </a:xfrm>
        </p:spPr>
      </p:pic>
      <p:sp>
        <p:nvSpPr>
          <p:cNvPr id="5" name="TextBox 4"/>
          <p:cNvSpPr txBox="1"/>
          <p:nvPr/>
        </p:nvSpPr>
        <p:spPr>
          <a:xfrm>
            <a:off x="4572000" y="1295400"/>
            <a:ext cx="3429000" cy="923330"/>
          </a:xfrm>
          <a:prstGeom prst="rect">
            <a:avLst/>
          </a:prstGeom>
          <a:noFill/>
        </p:spPr>
        <p:txBody>
          <a:bodyPr wrap="square" rtlCol="0">
            <a:spAutoFit/>
          </a:bodyPr>
          <a:lstStyle/>
          <a:p>
            <a:r>
              <a:rPr lang="en-US" dirty="0" smtClean="0"/>
              <a:t>Object #4 is a bowl. Students will have to assume that the bowl is half of a </a:t>
            </a:r>
            <a:r>
              <a:rPr lang="en-US" dirty="0" smtClean="0"/>
              <a:t>sphere. </a:t>
            </a:r>
            <a:endParaRPr lang="en-US" dirty="0" smtClean="0"/>
          </a:p>
        </p:txBody>
      </p:sp>
      <p:sp>
        <p:nvSpPr>
          <p:cNvPr id="6" name="TextBox 5"/>
          <p:cNvSpPr txBox="1"/>
          <p:nvPr/>
        </p:nvSpPr>
        <p:spPr>
          <a:xfrm>
            <a:off x="4419600" y="2438400"/>
            <a:ext cx="1295400" cy="2246769"/>
          </a:xfrm>
          <a:prstGeom prst="rect">
            <a:avLst/>
          </a:prstGeom>
          <a:noFill/>
        </p:spPr>
        <p:txBody>
          <a:bodyPr wrap="square" rtlCol="0">
            <a:spAutoFit/>
          </a:bodyPr>
          <a:lstStyle/>
          <a:p>
            <a:r>
              <a:rPr lang="en-US" sz="2000" dirty="0" smtClean="0"/>
              <a:t>C = </a:t>
            </a:r>
            <a:r>
              <a:rPr lang="en-US" sz="2000" dirty="0" smtClean="0">
                <a:sym typeface="Symbol"/>
              </a:rPr>
              <a:t></a:t>
            </a:r>
            <a:r>
              <a:rPr lang="en-US" sz="2000" dirty="0" smtClean="0"/>
              <a:t>d</a:t>
            </a:r>
          </a:p>
          <a:p>
            <a:r>
              <a:rPr lang="en-US" sz="2000" dirty="0" smtClean="0"/>
              <a:t>20.5 = </a:t>
            </a:r>
            <a:r>
              <a:rPr lang="en-US" sz="2000" dirty="0" smtClean="0">
                <a:sym typeface="Symbol"/>
              </a:rPr>
              <a:t></a:t>
            </a:r>
            <a:r>
              <a:rPr lang="en-US" sz="2000" dirty="0" smtClean="0"/>
              <a:t>d</a:t>
            </a:r>
          </a:p>
          <a:p>
            <a:r>
              <a:rPr lang="en-US" sz="2000" dirty="0" smtClean="0"/>
              <a:t>6.5 </a:t>
            </a:r>
            <a:r>
              <a:rPr lang="en-US" sz="2000" dirty="0" smtClean="0">
                <a:sym typeface="Symbol"/>
              </a:rPr>
              <a:t></a:t>
            </a:r>
            <a:r>
              <a:rPr lang="en-US" sz="2000" dirty="0" smtClean="0"/>
              <a:t> d</a:t>
            </a:r>
          </a:p>
          <a:p>
            <a:r>
              <a:rPr lang="en-US" sz="2000" dirty="0" smtClean="0"/>
              <a:t> </a:t>
            </a:r>
          </a:p>
          <a:p>
            <a:r>
              <a:rPr lang="en-US" sz="2000" dirty="0" smtClean="0"/>
              <a:t>r </a:t>
            </a:r>
            <a:r>
              <a:rPr lang="en-US" sz="2000" dirty="0" smtClean="0">
                <a:sym typeface="Symbol"/>
              </a:rPr>
              <a:t></a:t>
            </a:r>
            <a:r>
              <a:rPr lang="en-US" sz="2000" dirty="0" smtClean="0"/>
              <a:t> </a:t>
            </a:r>
            <a:r>
              <a:rPr lang="en-US" sz="2000" dirty="0" smtClean="0"/>
              <a:t>3.5</a:t>
            </a:r>
          </a:p>
          <a:p>
            <a:endParaRPr lang="en-US" sz="2000" dirty="0" smtClean="0"/>
          </a:p>
          <a:p>
            <a:r>
              <a:rPr lang="en-US" sz="2000" dirty="0" smtClean="0"/>
              <a:t>Ratio: </a:t>
            </a:r>
            <a:endParaRPr lang="en-US" sz="2000" dirty="0" smtClean="0"/>
          </a:p>
        </p:txBody>
      </p:sp>
      <p:sp>
        <p:nvSpPr>
          <p:cNvPr id="7" name="TextBox 6"/>
          <p:cNvSpPr txBox="1"/>
          <p:nvPr/>
        </p:nvSpPr>
        <p:spPr>
          <a:xfrm>
            <a:off x="6172200" y="2514600"/>
            <a:ext cx="1676400" cy="1846659"/>
          </a:xfrm>
          <a:prstGeom prst="rect">
            <a:avLst/>
          </a:prstGeom>
          <a:noFill/>
        </p:spPr>
        <p:txBody>
          <a:bodyPr wrap="square" rtlCol="0">
            <a:spAutoFit/>
          </a:bodyPr>
          <a:lstStyle/>
          <a:p>
            <a:r>
              <a:rPr lang="en-US" sz="2400" dirty="0" smtClean="0"/>
              <a:t>V =  </a:t>
            </a:r>
            <a:r>
              <a:rPr lang="en-US" sz="2400" dirty="0" smtClean="0">
                <a:sym typeface="Symbol"/>
              </a:rPr>
              <a:t></a:t>
            </a:r>
            <a:r>
              <a:rPr lang="en-US" sz="2400" dirty="0" smtClean="0"/>
              <a:t> r</a:t>
            </a:r>
            <a:r>
              <a:rPr lang="en-US" sz="2400" baseline="30000" dirty="0" smtClean="0"/>
              <a:t>3</a:t>
            </a:r>
            <a:r>
              <a:rPr lang="en-US" sz="2400" dirty="0" smtClean="0"/>
              <a:t> </a:t>
            </a:r>
          </a:p>
          <a:p>
            <a:r>
              <a:rPr lang="en-US" sz="2400" dirty="0" smtClean="0"/>
              <a:t>V=  </a:t>
            </a:r>
            <a:r>
              <a:rPr lang="en-US" sz="2400" dirty="0" smtClean="0">
                <a:sym typeface="Symbol"/>
              </a:rPr>
              <a:t></a:t>
            </a:r>
            <a:r>
              <a:rPr lang="en-US" sz="2400" dirty="0" smtClean="0"/>
              <a:t> (3.5)</a:t>
            </a:r>
            <a:r>
              <a:rPr lang="en-US" sz="2400" baseline="30000" dirty="0" smtClean="0"/>
              <a:t>3</a:t>
            </a:r>
            <a:endParaRPr lang="en-US" sz="2400" dirty="0" smtClean="0"/>
          </a:p>
          <a:p>
            <a:r>
              <a:rPr lang="en-US" sz="2400" dirty="0" smtClean="0"/>
              <a:t>V =  </a:t>
            </a:r>
            <a:r>
              <a:rPr lang="en-US" sz="2400" dirty="0" smtClean="0">
                <a:sym typeface="Symbol"/>
              </a:rPr>
              <a:t></a:t>
            </a:r>
            <a:endParaRPr lang="en-US" sz="2400" dirty="0" smtClean="0"/>
          </a:p>
          <a:p>
            <a:r>
              <a:rPr lang="en-US" sz="2400" dirty="0" smtClean="0"/>
              <a:t>V </a:t>
            </a:r>
            <a:r>
              <a:rPr lang="en-US" sz="2400" dirty="0" smtClean="0">
                <a:sym typeface="Symbol"/>
              </a:rPr>
              <a:t></a:t>
            </a:r>
            <a:r>
              <a:rPr lang="en-US" sz="2400" dirty="0" smtClean="0"/>
              <a:t> 90.0 in</a:t>
            </a:r>
            <a:r>
              <a:rPr lang="en-US" sz="2400" baseline="30000" dirty="0" smtClean="0"/>
              <a:t>3</a:t>
            </a:r>
            <a:endParaRPr lang="en-US" sz="2400" dirty="0" smtClean="0"/>
          </a:p>
          <a:p>
            <a:endParaRPr lang="en-US"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34000" y="4267200"/>
            <a:ext cx="571500" cy="685800"/>
          </a:xfrm>
          <a:prstGeom prst="rect">
            <a:avLst/>
          </a:prstGeom>
          <a:noFill/>
        </p:spPr>
      </p:pic>
      <p:sp>
        <p:nvSpPr>
          <p:cNvPr id="20483" name="Rectangle 3"/>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5410200"/>
            <a:ext cx="635000" cy="762000"/>
          </a:xfrm>
          <a:prstGeom prst="rect">
            <a:avLst/>
          </a:prstGeom>
          <a:noFill/>
        </p:spPr>
      </p:pic>
      <p:sp>
        <p:nvSpPr>
          <p:cNvPr id="20486" name="Rectangle 6"/>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5257800" y="5562600"/>
            <a:ext cx="381000" cy="461665"/>
          </a:xfrm>
          <a:prstGeom prst="rect">
            <a:avLst/>
          </a:prstGeom>
          <a:noFill/>
        </p:spPr>
        <p:txBody>
          <a:bodyPr wrap="square" rtlCol="0">
            <a:spAutoFit/>
          </a:bodyPr>
          <a:lstStyle/>
          <a:p>
            <a:r>
              <a:rPr lang="en-US" sz="2400" dirty="0" smtClean="0"/>
              <a:t>=</a:t>
            </a:r>
            <a:endParaRPr lang="en-US" sz="2400" dirty="0"/>
          </a:p>
        </p:txBody>
      </p:sp>
      <p:pic>
        <p:nvPicPr>
          <p:cNvPr id="15"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1200" y="5410200"/>
            <a:ext cx="609600" cy="792480"/>
          </a:xfrm>
          <a:prstGeom prst="rect">
            <a:avLst/>
          </a:prstGeom>
          <a:noFill/>
        </p:spPr>
      </p:pic>
      <p:sp>
        <p:nvSpPr>
          <p:cNvPr id="16" name="TextBox 15"/>
          <p:cNvSpPr txBox="1"/>
          <p:nvPr/>
        </p:nvSpPr>
        <p:spPr>
          <a:xfrm>
            <a:off x="7086600" y="5410200"/>
            <a:ext cx="1905000" cy="830997"/>
          </a:xfrm>
          <a:prstGeom prst="rect">
            <a:avLst/>
          </a:prstGeom>
          <a:noFill/>
        </p:spPr>
        <p:txBody>
          <a:bodyPr wrap="square" rtlCol="0">
            <a:spAutoFit/>
          </a:bodyPr>
          <a:lstStyle/>
          <a:p>
            <a:r>
              <a:rPr lang="en-US" sz="2400" dirty="0" smtClean="0"/>
              <a:t>X </a:t>
            </a:r>
            <a:r>
              <a:rPr lang="en-US" sz="2400" dirty="0" smtClean="0">
                <a:sym typeface="Symbol"/>
              </a:rPr>
              <a:t> 131 Starbursts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Other Questions</a:t>
            </a:r>
            <a:endParaRPr lang="en-US" sz="6600" dirty="0"/>
          </a:p>
        </p:txBody>
      </p:sp>
      <p:sp>
        <p:nvSpPr>
          <p:cNvPr id="3" name="Content Placeholder 2"/>
          <p:cNvSpPr>
            <a:spLocks noGrp="1"/>
          </p:cNvSpPr>
          <p:nvPr>
            <p:ph idx="1"/>
          </p:nvPr>
        </p:nvSpPr>
        <p:spPr/>
        <p:txBody>
          <a:bodyPr/>
          <a:lstStyle/>
          <a:p>
            <a:pPr lvl="0"/>
            <a:r>
              <a:rPr lang="en-US" dirty="0" smtClean="0"/>
              <a:t>What do you think accounts for the percent of error?</a:t>
            </a:r>
          </a:p>
          <a:p>
            <a:pPr lvl="0"/>
            <a:r>
              <a:rPr lang="en-US" dirty="0" smtClean="0"/>
              <a:t>Do you think the number of starbursts you calculated is accurate? Why or why not?</a:t>
            </a:r>
          </a:p>
          <a:p>
            <a:pPr lvl="0"/>
            <a:r>
              <a:rPr lang="en-US" dirty="0" smtClean="0"/>
              <a:t>Why do you think that some objects with larger volumes contain less starburst than objects with smaller volumes?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384</Words>
  <Application>Microsoft Office PowerPoint</Application>
  <PresentationFormat>On-screen Show (4:3)</PresentationFormat>
  <Paragraphs>82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Step 1</vt:lpstr>
      <vt:lpstr>Step 2</vt:lpstr>
      <vt:lpstr>Step 2 -  % error</vt:lpstr>
      <vt:lpstr>Step 3</vt:lpstr>
      <vt:lpstr>Step 4</vt:lpstr>
      <vt:lpstr>Step 5</vt:lpstr>
      <vt:lpstr>Other Questions</vt:lpstr>
    </vt:vector>
  </TitlesOfParts>
  <Company>University at Buffalo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theresa</dc:creator>
  <cp:lastModifiedBy>theresa</cp:lastModifiedBy>
  <cp:revision>18</cp:revision>
  <dcterms:created xsi:type="dcterms:W3CDTF">2012-04-26T02:44:22Z</dcterms:created>
  <dcterms:modified xsi:type="dcterms:W3CDTF">2012-04-26T12:56:50Z</dcterms:modified>
</cp:coreProperties>
</file>